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56" r:id="rId2"/>
    <p:sldId id="260" r:id="rId3"/>
    <p:sldId id="261" r:id="rId4"/>
    <p:sldId id="262" r:id="rId5"/>
    <p:sldId id="303" r:id="rId6"/>
    <p:sldId id="304" r:id="rId7"/>
    <p:sldId id="309" r:id="rId8"/>
    <p:sldId id="305" r:id="rId9"/>
    <p:sldId id="306" r:id="rId10"/>
    <p:sldId id="308" r:id="rId11"/>
    <p:sldId id="307" r:id="rId12"/>
    <p:sldId id="265" r:id="rId13"/>
    <p:sldId id="268" r:id="rId14"/>
    <p:sldId id="270" r:id="rId15"/>
    <p:sldId id="272" r:id="rId16"/>
    <p:sldId id="273" r:id="rId17"/>
    <p:sldId id="293" r:id="rId18"/>
    <p:sldId id="274" r:id="rId19"/>
    <p:sldId id="310" r:id="rId20"/>
    <p:sldId id="313" r:id="rId21"/>
    <p:sldId id="314" r:id="rId22"/>
    <p:sldId id="312" r:id="rId23"/>
    <p:sldId id="311" r:id="rId24"/>
    <p:sldId id="275" r:id="rId25"/>
    <p:sldId id="286" r:id="rId26"/>
    <p:sldId id="287" r:id="rId27"/>
    <p:sldId id="290" r:id="rId28"/>
    <p:sldId id="294" r:id="rId29"/>
    <p:sldId id="277" r:id="rId30"/>
    <p:sldId id="288" r:id="rId31"/>
    <p:sldId id="289" r:id="rId32"/>
    <p:sldId id="295" r:id="rId33"/>
    <p:sldId id="296" r:id="rId34"/>
    <p:sldId id="297" r:id="rId35"/>
    <p:sldId id="298" r:id="rId36"/>
    <p:sldId id="299" r:id="rId37"/>
    <p:sldId id="300" r:id="rId38"/>
    <p:sldId id="301" r:id="rId39"/>
    <p:sldId id="302" r:id="rId40"/>
    <p:sldId id="291" r:id="rId41"/>
    <p:sldId id="280" r:id="rId42"/>
    <p:sldId id="292" r:id="rId43"/>
    <p:sldId id="316" r:id="rId44"/>
    <p:sldId id="318" r:id="rId45"/>
    <p:sldId id="317" r:id="rId46"/>
    <p:sldId id="278" r:id="rId47"/>
    <p:sldId id="281" r:id="rId48"/>
    <p:sldId id="283" r:id="rId49"/>
    <p:sldId id="282" r:id="rId50"/>
    <p:sldId id="284" r:id="rId51"/>
    <p:sldId id="263"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15"/>
  </p:normalViewPr>
  <p:slideViewPr>
    <p:cSldViewPr snapToGrid="0">
      <p:cViewPr varScale="1">
        <p:scale>
          <a:sx n="111" d="100"/>
          <a:sy n="111" d="100"/>
        </p:scale>
        <p:origin x="63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4143035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191836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2644696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1896209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7680716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7568968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113617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3155119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662410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18024287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3738576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10/19/23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10/19/23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10/19/23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github.com/neelsoumya/visualization_lecture/blob/main/mathematics_data_science.pdf"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err="1">
                <a:effectLst/>
                <a:latin typeface="Calibri" panose="020F0502020204030204" pitchFamily="34" charset="0"/>
                <a:ea typeface="Calibri" panose="020F0502020204030204" pitchFamily="34" charset="0"/>
                <a:cs typeface="Times New Roman" panose="02020603050405020304" pitchFamily="18" charset="0"/>
              </a:rPr>
              <a:t>Michale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gastner</a:t>
            </a:r>
            <a:r>
              <a:rPr lang="en-GB" sz="1800" dirty="0">
                <a:effectLst/>
                <a:latin typeface="Calibri" panose="020F0502020204030204" pitchFamily="34" charset="0"/>
                <a:ea typeface="Calibri" panose="020F0502020204030204" pitchFamily="34" charset="0"/>
                <a:cs typeface="Times New Roman" panose="02020603050405020304" pitchFamily="18" charset="0"/>
              </a:rPr>
              <a:t> visualization</a:t>
            </a: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29379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maps 3d to 2d</a:t>
            </a: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See \cite{Aschenbrenner2019} for an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graph of a graph&#10;&#10;Description automatically generated">
            <a:extLst>
              <a:ext uri="{FF2B5EF4-FFF2-40B4-BE49-F238E27FC236}">
                <a16:creationId xmlns:a16="http://schemas.microsoft.com/office/drawing/2014/main" id="{C0A2378E-8434-C666-4D53-08CD23ED4919}"/>
              </a:ext>
            </a:extLst>
          </p:cNvPr>
          <p:cNvPicPr>
            <a:picLocks noChangeAspect="1"/>
          </p:cNvPicPr>
          <p:nvPr/>
        </p:nvPicPr>
        <p:blipFill>
          <a:blip r:embed="rId3"/>
          <a:stretch>
            <a:fillRect/>
          </a:stretch>
        </p:blipFill>
        <p:spPr>
          <a:xfrm>
            <a:off x="2921000" y="2159000"/>
            <a:ext cx="6350000" cy="2540000"/>
          </a:xfrm>
          <a:prstGeom prst="rect">
            <a:avLst/>
          </a:prstGeom>
        </p:spPr>
      </p:pic>
      <p:sp>
        <p:nvSpPr>
          <p:cNvPr id="7" name="Title 1">
            <a:extLst>
              <a:ext uri="{FF2B5EF4-FFF2-40B4-BE49-F238E27FC236}">
                <a16:creationId xmlns:a16="http://schemas.microsoft.com/office/drawing/2014/main" id="{54304B0C-255E-D0A8-5BC5-3D17498E4886}"/>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777227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endParaRPr lang="en-US"/>
          </a:p>
        </p:txBody>
      </p:sp>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1714151" y="555585"/>
            <a:ext cx="7772400" cy="6082264"/>
          </a:xfrm>
          <a:prstGeom prst="rect">
            <a:avLst/>
          </a:prstGeom>
        </p:spPr>
      </p:pic>
    </p:spTree>
    <p:extLst>
      <p:ext uri="{BB962C8B-B14F-4D97-AF65-F5344CB8AC3E}">
        <p14:creationId xmlns:p14="http://schemas.microsoft.com/office/powerpoint/2010/main" val="24169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p:txBody>
          <a:bodyPr/>
          <a:lstStyle/>
          <a:p>
            <a:r>
              <a:rPr lang="en-US" dirty="0"/>
              <a:t>T-test</a:t>
            </a:r>
          </a:p>
        </p:txBody>
      </p:sp>
      <p:sp>
        <p:nvSpPr>
          <p:cNvPr id="2" name="Title 4">
            <a:extLst>
              <a:ext uri="{FF2B5EF4-FFF2-40B4-BE49-F238E27FC236}">
                <a16:creationId xmlns:a16="http://schemas.microsoft.com/office/drawing/2014/main" id="{FAB1C1D4-158D-D32F-ECF8-1E83111D6666}"/>
              </a:ext>
            </a:extLst>
          </p:cNvPr>
          <p:cNvSpPr txBox="1">
            <a:spLocks/>
          </p:cNvSpPr>
          <p:nvPr/>
        </p:nvSpPr>
        <p:spPr>
          <a:xfrm>
            <a:off x="1141413" y="609600"/>
            <a:ext cx="9905998" cy="5177742"/>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Removing outliers and then some downstream processing</a:t>
            </a:r>
          </a:p>
        </p:txBody>
      </p:sp>
    </p:spTree>
    <p:extLst>
      <p:ext uri="{BB962C8B-B14F-4D97-AF65-F5344CB8AC3E}">
        <p14:creationId xmlns:p14="http://schemas.microsoft.com/office/powerpoint/2010/main" val="2900722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05221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Tree>
    <p:extLst>
      <p:ext uri="{BB962C8B-B14F-4D97-AF65-F5344CB8AC3E}">
        <p14:creationId xmlns:p14="http://schemas.microsoft.com/office/powerpoint/2010/main" val="88310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6F4480A6-F1A1-D48F-04DD-B9B6CF02079F}"/>
              </a:ext>
            </a:extLst>
          </p:cNvPr>
          <p:cNvPicPr>
            <a:picLocks noChangeAspect="1"/>
          </p:cNvPicPr>
          <p:nvPr/>
        </p:nvPicPr>
        <p:blipFill>
          <a:blip r:embed="rId3"/>
          <a:stretch>
            <a:fillRect/>
          </a:stretch>
        </p:blipFill>
        <p:spPr>
          <a:xfrm>
            <a:off x="2328862" y="1580145"/>
            <a:ext cx="7772400" cy="5159071"/>
          </a:xfrm>
          <a:prstGeom prst="rect">
            <a:avLst/>
          </a:prstGeom>
        </p:spPr>
      </p:pic>
      <p:sp>
        <p:nvSpPr>
          <p:cNvPr id="7" name="Title 1">
            <a:extLst>
              <a:ext uri="{FF2B5EF4-FFF2-40B4-BE49-F238E27FC236}">
                <a16:creationId xmlns:a16="http://schemas.microsoft.com/office/drawing/2014/main" id="{263EA774-3005-53E0-050A-8C78E3015584}"/>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4291873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691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438" y="0"/>
            <a:ext cx="64611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588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363271"/>
            <a:ext cx="8676222" cy="1066801"/>
          </a:xfrm>
        </p:spPr>
        <p:txBody>
          <a:bodyPr>
            <a:normAutofit/>
          </a:bodyPr>
          <a:lstStyle/>
          <a:p>
            <a:endParaRPr lang="en-US" dirty="0"/>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5516211"/>
            <a:ext cx="8676222" cy="722243"/>
          </a:xfrm>
        </p:spPr>
        <p:txBody>
          <a:bodyPr>
            <a:normAutofit/>
          </a:bodyPr>
          <a:lstStyle/>
          <a:p>
            <a:endParaRPr lang="en-US"/>
          </a:p>
        </p:txBody>
      </p:sp>
      <p:pic>
        <p:nvPicPr>
          <p:cNvPr id="6" name="Picture 5" descr="A black text on a white background&#10;&#10;Description automatically generated">
            <a:extLst>
              <a:ext uri="{FF2B5EF4-FFF2-40B4-BE49-F238E27FC236}">
                <a16:creationId xmlns:a16="http://schemas.microsoft.com/office/drawing/2014/main" id="{B25BC05E-979F-D0A8-6F44-9E18C92E3F20}"/>
              </a:ext>
            </a:extLst>
          </p:cNvPr>
          <p:cNvPicPr>
            <a:picLocks noChangeAspect="1"/>
          </p:cNvPicPr>
          <p:nvPr/>
        </p:nvPicPr>
        <p:blipFill>
          <a:blip r:embed="rId3"/>
          <a:stretch>
            <a:fillRect/>
          </a:stretch>
        </p:blipFill>
        <p:spPr>
          <a:xfrm>
            <a:off x="3930650" y="3124200"/>
            <a:ext cx="4330700" cy="609600"/>
          </a:xfrm>
          <a:prstGeom prst="rect">
            <a:avLst/>
          </a:prstGeom>
        </p:spPr>
      </p:pic>
      <p:sp>
        <p:nvSpPr>
          <p:cNvPr id="7" name="Title 1">
            <a:extLst>
              <a:ext uri="{FF2B5EF4-FFF2-40B4-BE49-F238E27FC236}">
                <a16:creationId xmlns:a16="http://schemas.microsoft.com/office/drawing/2014/main" id="{A0B938A0-CB90-2B55-843A-6319027E1DD0}"/>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t>unSupervised</a:t>
            </a:r>
            <a:r>
              <a:rPr lang="en-US" dirty="0"/>
              <a:t> learning</a:t>
            </a:r>
          </a:p>
        </p:txBody>
      </p:sp>
    </p:spTree>
    <p:extLst>
      <p:ext uri="{BB962C8B-B14F-4D97-AF65-F5344CB8AC3E}">
        <p14:creationId xmlns:p14="http://schemas.microsoft.com/office/powerpoint/2010/main" val="3671102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2708373"/>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208652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40336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5ADC4E-132B-3FEC-764E-AEA27313552C}"/>
              </a:ext>
            </a:extLst>
          </p:cNvPr>
          <p:cNvSpPr txBox="1"/>
          <p:nvPr/>
        </p:nvSpPr>
        <p:spPr>
          <a:xfrm>
            <a:off x="3049929" y="2708373"/>
            <a:ext cx="6099858" cy="2862322"/>
          </a:xfrm>
          <a:prstGeom prst="rect">
            <a:avLst/>
          </a:prstGeom>
          <a:noFill/>
        </p:spPr>
        <p:txBody>
          <a:bodyPr wrap="square">
            <a:spAutoFit/>
          </a:bodyPr>
          <a:lstStyle/>
          <a:p>
            <a:r>
              <a:rPr lang="en-US" dirty="0"/>
              <a:t>Assumptions</a:t>
            </a:r>
          </a:p>
          <a:p>
            <a:endParaRPr lang="en-US" dirty="0"/>
          </a:p>
          <a:p>
            <a:r>
              <a:rPr lang="en-US" dirty="0"/>
              <a:t>Similar to linear regression</a:t>
            </a:r>
            <a:r>
              <a:rPr lang="en-US"/>
              <a:t>/GLM (VAR model/ARIMA)</a:t>
            </a:r>
            <a:endParaRPr lang="en-US" dirty="0"/>
          </a:p>
          <a:p>
            <a:endParaRPr lang="en-US" dirty="0"/>
          </a:p>
          <a:p>
            <a:r>
              <a:rPr lang="en-US" dirty="0"/>
              <a:t>Look at correlations</a:t>
            </a:r>
          </a:p>
          <a:p>
            <a:endParaRPr lang="en-US" dirty="0"/>
          </a:p>
          <a:p>
            <a:r>
              <a:rPr lang="en-US" dirty="0"/>
              <a:t>Simpler models are better (moving averages better than anything fancy/ML)</a:t>
            </a:r>
          </a:p>
          <a:p>
            <a:endParaRPr lang="en-US" dirty="0"/>
          </a:p>
          <a:p>
            <a:endParaRPr lang="en-US" dirty="0"/>
          </a:p>
        </p:txBody>
      </p:sp>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563452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Tree>
    <p:extLst>
      <p:ext uri="{BB962C8B-B14F-4D97-AF65-F5344CB8AC3E}">
        <p14:creationId xmlns:p14="http://schemas.microsoft.com/office/powerpoint/2010/main" val="2694809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Tree>
    <p:extLst>
      <p:ext uri="{BB962C8B-B14F-4D97-AF65-F5344CB8AC3E}">
        <p14:creationId xmlns:p14="http://schemas.microsoft.com/office/powerpoint/2010/main" val="3208414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11177562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of a graph showing the growth of a number of importers&#10;&#10;Description automatically generated">
            <a:extLst>
              <a:ext uri="{FF2B5EF4-FFF2-40B4-BE49-F238E27FC236}">
                <a16:creationId xmlns:a16="http://schemas.microsoft.com/office/drawing/2014/main" id="{FA26BE0E-B161-0C91-7922-979A244A5AD7}"/>
              </a:ext>
            </a:extLst>
          </p:cNvPr>
          <p:cNvPicPr>
            <a:picLocks noChangeAspect="1"/>
          </p:cNvPicPr>
          <p:nvPr/>
        </p:nvPicPr>
        <p:blipFill>
          <a:blip r:embed="rId3"/>
          <a:stretch>
            <a:fillRect/>
          </a:stretch>
        </p:blipFill>
        <p:spPr>
          <a:xfrm>
            <a:off x="1791020" y="0"/>
            <a:ext cx="7772400" cy="6190867"/>
          </a:xfrm>
          <a:prstGeom prst="rect">
            <a:avLst/>
          </a:prstGeom>
        </p:spPr>
      </p:pic>
    </p:spTree>
    <p:extLst>
      <p:ext uri="{BB962C8B-B14F-4D97-AF65-F5344CB8AC3E}">
        <p14:creationId xmlns:p14="http://schemas.microsoft.com/office/powerpoint/2010/main" val="4274412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441507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4" name="Picture 3" descr="A graph showing the amount of exporting data&#10;&#10;Description automatically generated">
            <a:extLst>
              <a:ext uri="{FF2B5EF4-FFF2-40B4-BE49-F238E27FC236}">
                <a16:creationId xmlns:a16="http://schemas.microsoft.com/office/drawing/2014/main" id="{36F0605F-406D-235F-C538-D772A16FF686}"/>
              </a:ext>
            </a:extLst>
          </p:cNvPr>
          <p:cNvPicPr>
            <a:picLocks noChangeAspect="1"/>
          </p:cNvPicPr>
          <p:nvPr/>
        </p:nvPicPr>
        <p:blipFill>
          <a:blip r:embed="rId3"/>
          <a:stretch>
            <a:fillRect/>
          </a:stretch>
        </p:blipFill>
        <p:spPr>
          <a:xfrm>
            <a:off x="1760483" y="0"/>
            <a:ext cx="7772400" cy="6147262"/>
          </a:xfrm>
          <a:prstGeom prst="rect">
            <a:avLst/>
          </a:prstGeom>
        </p:spPr>
      </p:pic>
    </p:spTree>
    <p:extLst>
      <p:ext uri="{BB962C8B-B14F-4D97-AF65-F5344CB8AC3E}">
        <p14:creationId xmlns:p14="http://schemas.microsoft.com/office/powerpoint/2010/main" val="1797840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(p. 92).</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(p. 51)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 (p.57). Keep it close to 1.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4.You don’t have to use a graphic when there isn’t much data — a table is often better.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5. Pie charts are useless. </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r>
              <a:rPr lang="en-US" dirty="0"/>
              <a:t>Shiny 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t>xx</a:t>
            </a:r>
          </a:p>
          <a:p>
            <a:endParaRPr lang="en-US" dirty="0"/>
          </a:p>
          <a:p>
            <a:r>
              <a:rPr lang="en-US" u="sng" dirty="0"/>
              <a:t>Reproducible analysis</a:t>
            </a:r>
          </a:p>
          <a:p>
            <a:r>
              <a:rPr lang="en-US"/>
              <a:t>xx</a:t>
            </a:r>
            <a:endParaRPr lang="en-US" dirty="0"/>
          </a:p>
          <a:p>
            <a:endParaRPr lang="en-US" dirty="0"/>
          </a:p>
        </p:txBody>
      </p:sp>
    </p:spTree>
    <p:extLst>
      <p:ext uri="{BB962C8B-B14F-4D97-AF65-F5344CB8AC3E}">
        <p14:creationId xmlns:p14="http://schemas.microsoft.com/office/powerpoint/2010/main" val="1972784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Tufte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a:blip r:embed="rId3"/>
          <a:stretch>
            <a:fillRect/>
          </a:stretch>
        </p:blipFill>
        <p:spPr>
          <a:xfrm>
            <a:off x="2493818" y="0"/>
            <a:ext cx="7204364" cy="6858000"/>
          </a:xfrm>
          <a:prstGeom prst="rect">
            <a:avLst/>
          </a:prstGeom>
        </p:spPr>
      </p:pic>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39212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/projects/heat-records-map/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https://</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pudding.cool</a:t>
            </a:r>
            <a:r>
              <a:rPr lang="en-GB" sz="1800" dirty="0">
                <a:effectLst/>
                <a:latin typeface="Calibri" panose="020F0502020204030204" pitchFamily="34" charset="0"/>
                <a:ea typeface="Calibri" panose="020F0502020204030204" pitchFamily="34" charset="0"/>
                <a:cs typeface="Times New Roman" panose="02020603050405020304" pitchFamily="18" charset="0"/>
              </a:rPr>
              <a:t>/2022/12/yard-sale/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power law distributions</a:t>
            </a:r>
          </a:p>
        </p:txBody>
      </p:sp>
      <p:sp>
        <p:nvSpPr>
          <p:cNvPr id="2" name="Title 1">
            <a:extLst>
              <a:ext uri="{FF2B5EF4-FFF2-40B4-BE49-F238E27FC236}">
                <a16:creationId xmlns:a16="http://schemas.microsoft.com/office/drawing/2014/main" id="{4F3DC968-02C8-E22E-1BCF-0A6B7FAA6C4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a:t>
            </a:r>
            <a:r>
              <a:rPr lang="en-US" dirty="0" err="1"/>
              <a:t>tufte</a:t>
            </a:r>
            <a:r>
              <a:rPr lang="en-US" dirty="0"/>
              <a:t>)</a:t>
            </a:r>
          </a:p>
        </p:txBody>
      </p:sp>
    </p:spTree>
    <p:extLst>
      <p:ext uri="{BB962C8B-B14F-4D97-AF65-F5344CB8AC3E}">
        <p14:creationId xmlns:p14="http://schemas.microsoft.com/office/powerpoint/2010/main" val="115295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7496</TotalTime>
  <Words>1978</Words>
  <Application>Microsoft Macintosh PowerPoint</Application>
  <PresentationFormat>Widescreen</PresentationFormat>
  <Paragraphs>203</Paragraphs>
  <Slides>51</Slides>
  <Notes>34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51</vt:i4>
      </vt:variant>
    </vt:vector>
  </HeadingPairs>
  <TitlesOfParts>
    <vt:vector size="57" baseType="lpstr">
      <vt:lpstr>Arial</vt:lpstr>
      <vt:lpstr>Calibri</vt:lpstr>
      <vt:lpstr>Century Gothic</vt:lpstr>
      <vt:lpstr>Georgia</vt:lpstr>
      <vt:lpstr>Lato</vt:lpstr>
      <vt:lpstr>Mesh</vt:lpstr>
      <vt:lpstr>visualization</vt:lpstr>
      <vt:lpstr>PowerPoint Presentation</vt:lpstr>
      <vt:lpstr>PowerPoint Presentation</vt:lpstr>
      <vt:lpstr>PowerPoint Presentation</vt:lpstr>
      <vt:lpstr>Basics and pitfalls in data visualization (TUFTE)      1. Less is more. “Above all else show the data” (p. 92). 2. “Graphical excellence consists of complex ideas communicated with clarity, precision, and efficiency.” (p. 51)  3. Keep it proportional! “Lie Factor = size of effect shown in graphic divided by size of effect in data” (p.57). Keep it close to 1.  4.You don’t have to use a graphic when there isn’t much data — a table is often better.  5. Pie charts are useless. </vt:lpstr>
      <vt:lpstr>Basics and pitfalls in data visualization      1. Tufte 2. Less is more. “Above all else show the data” (p. 92). Erase everything you don’t need. “Graphical excellence consists of complex ideas communicated with clarity, precision, and efficiency.” (p. 51) Keep it proportional! “Lie Factor = size of effect shown in graphic divided by size of effect in data” (p.57). Keep it close to 1. You don’t have to use a graphic when there isn’t much data — a table is often better. Pie charts are useless. The dude hates pie charts. </vt:lpstr>
      <vt:lpstr>PowerPoint Presentation</vt:lpstr>
      <vt:lpstr>1. https://pudding.cool/projects/heat-records-map/ 2. https://pudding.cool/2022/12/yard-sale/ power law distributions</vt:lpstr>
      <vt:lpstr>Heatmaps tSNE communicate data storytelling distances not preserved stochastic  difficult to communicate to non-technical experts </vt:lpstr>
      <vt:lpstr>Michale gastner visualization</vt:lpstr>
      <vt:lpstr>problems with communicating high dimensional data. High dimensions are difficult to visualize  maps 3d to 2d</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PowerPoint Presentation</vt:lpstr>
      <vt:lpstr>T-test</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Time series data and autocorrelations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Shiny apps for rapid prototyping and communication</vt:lpstr>
      <vt:lpstr>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141</cp:revision>
  <cp:lastPrinted>2023-09-21T09:58:26Z</cp:lastPrinted>
  <dcterms:created xsi:type="dcterms:W3CDTF">2023-09-18T08:47:09Z</dcterms:created>
  <dcterms:modified xsi:type="dcterms:W3CDTF">2023-10-19T09:05:36Z</dcterms:modified>
</cp:coreProperties>
</file>